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0"/>
  </p:notesMasterIdLst>
  <p:sldIdLst>
    <p:sldId id="277" r:id="rId2"/>
    <p:sldId id="314" r:id="rId3"/>
    <p:sldId id="324" r:id="rId4"/>
    <p:sldId id="313" r:id="rId5"/>
    <p:sldId id="322" r:id="rId6"/>
    <p:sldId id="325" r:id="rId7"/>
    <p:sldId id="278" r:id="rId8"/>
    <p:sldId id="315" r:id="rId9"/>
    <p:sldId id="316" r:id="rId10"/>
    <p:sldId id="318" r:id="rId11"/>
    <p:sldId id="328" r:id="rId12"/>
    <p:sldId id="323" r:id="rId13"/>
    <p:sldId id="308" r:id="rId14"/>
    <p:sldId id="282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6" r:id="rId24"/>
    <p:sldId id="297" r:id="rId25"/>
    <p:sldId id="305" r:id="rId26"/>
    <p:sldId id="298" r:id="rId27"/>
    <p:sldId id="302" r:id="rId28"/>
    <p:sldId id="30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314" autoAdjust="0"/>
  </p:normalViewPr>
  <p:slideViewPr>
    <p:cSldViewPr>
      <p:cViewPr>
        <p:scale>
          <a:sx n="70" d="100"/>
          <a:sy n="70" d="100"/>
        </p:scale>
        <p:origin x="-18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nsrvc02.oasam.dir.labor.gov\office\WB\2017%20Outreach\Nevada%20Women's%20Commission%20-%20NV%20Data\Copy%20of%20ACS_15_1YR_S2402%20-%20Occupational%20distribution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nsrvc02.oasam.dir.labor.gov\office\WB\2017%20Outreach\Nevada%20Women's%20Commission%20-%20NV%20Data\ACS_15_1YR_S2412%20-%20occupation%20and%20earnings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nsrvc02\office\WB\2017%20Outreach\Nevada%20Women's%20Commission%20-%20NV%20Data\Nevada%20State%20Profile%20-%202015%20Censu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nsrvc02.oasam.dir.labor.gov\office\WB\2017%20Outreach\Nevada%20Women's%20Commission%20-%20NV%20Data\Nevada%20State%20Profile%20-%202015%20Censu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nsrvc02.oasam.dir.labor.gov\office\WB\2017%20Outreach\Nevada%20Women's%20Commission%20-%20NV%20Data\Copy%20of%20ACS_15_1YR_B20004%20-%20Educational%20Attainmen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nsrvc02\office\WB\2017%20Outreach\SD%20Summit%20on%20Women\ACS_15_1YR_B20004%20-%20Education%20Wage%20Gap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nsrvc02\office\WB\2017%20Outreach\SD%20Summit%20on%20Women\ACS_15_1YR_B20004%20-%20Education%20Wage%20Gap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nsrvc02\office\WB\2017%20Outreach\AAUW%20Contra%20Costa%2010-15-16\Raw%20Data%20for%20US-CA-CC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nsrvc02\office\WB\2017%20Outreach\AAUW%20Contra%20Costa%2010-15-16\Raw%20Data%20for%20US-CA-CC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nsrvc02.oasam.dir.labor.gov\office\WB\2017%20Outreach\Nevada%20Women's%20Commission%20-%20NV%20Data\Copy%20of%20ACS_15_1YR_S2402%20-%20Occupational%20distributi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15958634076990377"/>
                  <c:y val="-0.1113102854330708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9243055555555559E-2"/>
                  <c:y val="2.02454478346456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4964840332458441E-2"/>
                  <c:y val="2.70566765091863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4572834645669291E-2"/>
                  <c:y val="-3.83193897637795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2687385170603674"/>
                  <c:y val="0.1757953986220472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Black or African American</c:v>
                </c:pt>
                <c:pt idx="2">
                  <c:v>American Indian and Alaska Native</c:v>
                </c:pt>
                <c:pt idx="3">
                  <c:v>Asian</c:v>
                </c:pt>
                <c:pt idx="4">
                  <c:v>Native Hawaiian and Other Pacific Islander</c:v>
                </c:pt>
                <c:pt idx="5">
                  <c:v>Hispanic or Latino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50.7</c:v>
                </c:pt>
                <c:pt idx="1">
                  <c:v>9.3000000000000007</c:v>
                </c:pt>
                <c:pt idx="2">
                  <c:v>1.6</c:v>
                </c:pt>
                <c:pt idx="3">
                  <c:v>8.5</c:v>
                </c:pt>
                <c:pt idx="4">
                  <c:v>0.8</c:v>
                </c:pt>
                <c:pt idx="5">
                  <c:v>28.2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Women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1"/>
              <c:layout>
                <c:manualLayout>
                  <c:x val="-0.1023685966194865"/>
                  <c:y val="-0.108416515243286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77321556266654"/>
                  <c:y val="-1.41025641025641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4043672623113879E-2"/>
                  <c:y val="0.6442295578437311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Sheet1!$A$44:$A$51</c:f>
              <c:strCache>
                <c:ptCount val="8"/>
                <c:pt idx="0">
                  <c:v>Management, business, and financial   </c:v>
                </c:pt>
                <c:pt idx="1">
                  <c:v>Healthcare practitioner and technical   </c:v>
                </c:pt>
                <c:pt idx="2">
                  <c:v>Service   </c:v>
                </c:pt>
                <c:pt idx="3">
                  <c:v>Natural resources, construction, and maintenance   </c:v>
                </c:pt>
                <c:pt idx="4">
                  <c:v>Sales and office   </c:v>
                </c:pt>
                <c:pt idx="5">
                  <c:v>Education, legal, community service, arts, and media   </c:v>
                </c:pt>
                <c:pt idx="6">
                  <c:v>Computer, engineering, and science   </c:v>
                </c:pt>
                <c:pt idx="7">
                  <c:v>Production, transportation, and material moving   </c:v>
                </c:pt>
              </c:strCache>
            </c:strRef>
          </c:cat>
          <c:val>
            <c:numRef>
              <c:f>Sheet1!$M$44:$M$51</c:f>
              <c:numCache>
                <c:formatCode>0%</c:formatCode>
                <c:ptCount val="8"/>
                <c:pt idx="0">
                  <c:v>0.14854311260372818</c:v>
                </c:pt>
                <c:pt idx="1">
                  <c:v>6.9759846943892284E-2</c:v>
                </c:pt>
                <c:pt idx="2">
                  <c:v>0.2472992745778228</c:v>
                </c:pt>
                <c:pt idx="3">
                  <c:v>6.9096398089884461E-3</c:v>
                </c:pt>
                <c:pt idx="4">
                  <c:v>0.35824695212110769</c:v>
                </c:pt>
                <c:pt idx="5">
                  <c:v>0.10455748218588397</c:v>
                </c:pt>
                <c:pt idx="6">
                  <c:v>2.1816666966675839E-2</c:v>
                </c:pt>
                <c:pt idx="7">
                  <c:v>4.2867024791900778E-2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Men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Sheet1!$A$45:$A$52</c:f>
              <c:strCache>
                <c:ptCount val="8"/>
                <c:pt idx="0">
                  <c:v>Management, business, and financial   </c:v>
                </c:pt>
                <c:pt idx="1">
                  <c:v>Computer, engineering, and science   </c:v>
                </c:pt>
                <c:pt idx="2">
                  <c:v>Education, legal, community service, arts, and media   </c:v>
                </c:pt>
                <c:pt idx="3">
                  <c:v>Healthcare practitioner and technical   </c:v>
                </c:pt>
                <c:pt idx="4">
                  <c:v>Service   </c:v>
                </c:pt>
                <c:pt idx="5">
                  <c:v>Sales and office   </c:v>
                </c:pt>
                <c:pt idx="6">
                  <c:v>Natural resources, construction, and maintenance   </c:v>
                </c:pt>
                <c:pt idx="7">
                  <c:v>Production, transportation, and material moving   </c:v>
                </c:pt>
              </c:strCache>
            </c:strRef>
          </c:cat>
          <c:val>
            <c:numRef>
              <c:f>Sheet1!$E$45:$E$52</c:f>
              <c:numCache>
                <c:formatCode>_("$"* #,##0_);_("$"* \(#,##0\);_("$"* "-"??_);_(@_)</c:formatCode>
                <c:ptCount val="8"/>
                <c:pt idx="0">
                  <c:v>70782</c:v>
                </c:pt>
                <c:pt idx="1">
                  <c:v>67414</c:v>
                </c:pt>
                <c:pt idx="2">
                  <c:v>54836</c:v>
                </c:pt>
                <c:pt idx="3">
                  <c:v>74486</c:v>
                </c:pt>
                <c:pt idx="4">
                  <c:v>34365</c:v>
                </c:pt>
                <c:pt idx="5">
                  <c:v>40084</c:v>
                </c:pt>
                <c:pt idx="6">
                  <c:v>44422</c:v>
                </c:pt>
                <c:pt idx="7">
                  <c:v>37221</c:v>
                </c:pt>
              </c:numCache>
            </c:numRef>
          </c:val>
        </c:ser>
        <c:ser>
          <c:idx val="1"/>
          <c:order val="1"/>
          <c:tx>
            <c:v>Women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Sheet1!$A$45:$A$52</c:f>
              <c:strCache>
                <c:ptCount val="8"/>
                <c:pt idx="0">
                  <c:v>Management, business, and financial   </c:v>
                </c:pt>
                <c:pt idx="1">
                  <c:v>Computer, engineering, and science   </c:v>
                </c:pt>
                <c:pt idx="2">
                  <c:v>Education, legal, community service, arts, and media   </c:v>
                </c:pt>
                <c:pt idx="3">
                  <c:v>Healthcare practitioner and technical   </c:v>
                </c:pt>
                <c:pt idx="4">
                  <c:v>Service   </c:v>
                </c:pt>
                <c:pt idx="5">
                  <c:v>Sales and office   </c:v>
                </c:pt>
                <c:pt idx="6">
                  <c:v>Natural resources, construction, and maintenance   </c:v>
                </c:pt>
                <c:pt idx="7">
                  <c:v>Production, transportation, and material moving   </c:v>
                </c:pt>
              </c:strCache>
            </c:strRef>
          </c:cat>
          <c:val>
            <c:numRef>
              <c:f>Sheet1!$F$45:$F$52</c:f>
              <c:numCache>
                <c:formatCode>_("$"* #,##0_);_("$"* \(#,##0\);_("$"* "-"??_);_(@_)</c:formatCode>
                <c:ptCount val="8"/>
                <c:pt idx="0">
                  <c:v>52197</c:v>
                </c:pt>
                <c:pt idx="1">
                  <c:v>61507</c:v>
                </c:pt>
                <c:pt idx="2">
                  <c:v>48727</c:v>
                </c:pt>
                <c:pt idx="3">
                  <c:v>65883</c:v>
                </c:pt>
                <c:pt idx="4">
                  <c:v>30726</c:v>
                </c:pt>
                <c:pt idx="5">
                  <c:v>32348</c:v>
                </c:pt>
                <c:pt idx="6">
                  <c:v>35076</c:v>
                </c:pt>
                <c:pt idx="7">
                  <c:v>27190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2176768"/>
        <c:axId val="92178304"/>
      </c:barChart>
      <c:catAx>
        <c:axId val="92176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92178304"/>
        <c:crosses val="autoZero"/>
        <c:auto val="1"/>
        <c:lblAlgn val="ctr"/>
        <c:lblOffset val="100"/>
        <c:noMultiLvlLbl val="0"/>
      </c:catAx>
      <c:valAx>
        <c:axId val="92178304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921767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Sept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4.9000000000000004</c:v>
                </c:pt>
                <c:pt idx="1">
                  <c:v>4.9000000000000004</c:v>
                </c:pt>
                <c:pt idx="2">
                  <c:v>5</c:v>
                </c:pt>
                <c:pt idx="3">
                  <c:v>5</c:v>
                </c:pt>
                <c:pt idx="4">
                  <c:v>4.7</c:v>
                </c:pt>
                <c:pt idx="5">
                  <c:v>4.9000000000000004</c:v>
                </c:pt>
                <c:pt idx="6">
                  <c:v>4.9000000000000004</c:v>
                </c:pt>
                <c:pt idx="7">
                  <c:v>4.9000000000000004</c:v>
                </c:pt>
                <c:pt idx="8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NV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Sept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6.2</c:v>
                </c:pt>
                <c:pt idx="1">
                  <c:v>5.9</c:v>
                </c:pt>
                <c:pt idx="2">
                  <c:v>5.8</c:v>
                </c:pt>
                <c:pt idx="3">
                  <c:v>5.8</c:v>
                </c:pt>
                <c:pt idx="4">
                  <c:v>6.1</c:v>
                </c:pt>
                <c:pt idx="5">
                  <c:v>6.4</c:v>
                </c:pt>
                <c:pt idx="6">
                  <c:v>6.5</c:v>
                </c:pt>
                <c:pt idx="7">
                  <c:v>6.3</c:v>
                </c:pt>
                <c:pt idx="8">
                  <c:v>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480640"/>
        <c:axId val="92482176"/>
      </c:lineChart>
      <c:catAx>
        <c:axId val="92480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2482176"/>
        <c:crosses val="autoZero"/>
        <c:auto val="1"/>
        <c:lblAlgn val="ctr"/>
        <c:lblOffset val="100"/>
        <c:noMultiLvlLbl val="0"/>
      </c:catAx>
      <c:valAx>
        <c:axId val="92482176"/>
        <c:scaling>
          <c:orientation val="minMax"/>
          <c:max val="7"/>
          <c:min val="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24806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ln>
                <a:solidFill>
                  <a:schemeClr val="accent2"/>
                </a:solidFill>
              </a:ln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7.6999999999999999E-2</c:v>
                </c:pt>
                <c:pt idx="1">
                  <c:v>7.5999999999999998E-2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30944"/>
        <c:axId val="92532736"/>
      </c:barChart>
      <c:catAx>
        <c:axId val="92530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2532736"/>
        <c:crosses val="autoZero"/>
        <c:auto val="1"/>
        <c:lblAlgn val="ctr"/>
        <c:lblOffset val="100"/>
        <c:noMultiLvlLbl val="0"/>
      </c:catAx>
      <c:valAx>
        <c:axId val="925327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2530944"/>
        <c:crosses val="autoZero"/>
        <c:crossBetween val="between"/>
        <c:majorUnit val="2.0000000000000005E-3"/>
        <c:minorUnit val="4.0000000000000013E-4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'Wage Gap By Race-Ethnicity'!$H$3</c:f>
              <c:strCache>
                <c:ptCount val="1"/>
                <c:pt idx="0">
                  <c:v>Men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'Wage Gap By Race-Ethnicity'!$I$2:$M$2</c:f>
              <c:strCache>
                <c:ptCount val="5"/>
                <c:pt idx="0">
                  <c:v>Total</c:v>
                </c:pt>
                <c:pt idx="1">
                  <c:v>Black</c:v>
                </c:pt>
                <c:pt idx="2">
                  <c:v>Asian</c:v>
                </c:pt>
                <c:pt idx="3">
                  <c:v>White, Not Hispanic or Latino</c:v>
                </c:pt>
                <c:pt idx="4">
                  <c:v>Hispanic or Latino</c:v>
                </c:pt>
              </c:strCache>
            </c:strRef>
          </c:cat>
          <c:val>
            <c:numRef>
              <c:f>'Wage Gap By Race-Ethnicity'!$I$3:$M$3</c:f>
              <c:numCache>
                <c:formatCode>_("$"* #,##0_);_("$"* \(#,##0\);_("$"* "-"??_);_(@_)</c:formatCode>
                <c:ptCount val="5"/>
                <c:pt idx="0">
                  <c:v>43681</c:v>
                </c:pt>
                <c:pt idx="1">
                  <c:v>35573</c:v>
                </c:pt>
                <c:pt idx="2">
                  <c:v>41706</c:v>
                </c:pt>
                <c:pt idx="3">
                  <c:v>52267</c:v>
                </c:pt>
                <c:pt idx="4">
                  <c:v>32482</c:v>
                </c:pt>
              </c:numCache>
            </c:numRef>
          </c:val>
        </c:ser>
        <c:ser>
          <c:idx val="1"/>
          <c:order val="1"/>
          <c:tx>
            <c:strRef>
              <c:f>'Wage Gap By Race-Ethnicity'!$H$4</c:f>
              <c:strCache>
                <c:ptCount val="1"/>
                <c:pt idx="0">
                  <c:v>Women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'Wage Gap By Race-Ethnicity'!$I$2:$M$2</c:f>
              <c:strCache>
                <c:ptCount val="5"/>
                <c:pt idx="0">
                  <c:v>Total</c:v>
                </c:pt>
                <c:pt idx="1">
                  <c:v>Black</c:v>
                </c:pt>
                <c:pt idx="2">
                  <c:v>Asian</c:v>
                </c:pt>
                <c:pt idx="3">
                  <c:v>White, Not Hispanic or Latino</c:v>
                </c:pt>
                <c:pt idx="4">
                  <c:v>Hispanic or Latino</c:v>
                </c:pt>
              </c:strCache>
            </c:strRef>
          </c:cat>
          <c:val>
            <c:numRef>
              <c:f>'Wage Gap By Race-Ethnicity'!$I$4:$M$4</c:f>
              <c:numCache>
                <c:formatCode>_("$"* #,##0_);_("$"* \(#,##0\);_("$"* "-"??_);_(@_)</c:formatCode>
                <c:ptCount val="5"/>
                <c:pt idx="0">
                  <c:v>36565</c:v>
                </c:pt>
                <c:pt idx="1">
                  <c:v>35748</c:v>
                </c:pt>
                <c:pt idx="2">
                  <c:v>37994</c:v>
                </c:pt>
                <c:pt idx="3">
                  <c:v>41528</c:v>
                </c:pt>
                <c:pt idx="4">
                  <c:v>30365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5362048"/>
        <c:axId val="95367936"/>
      </c:barChart>
      <c:catAx>
        <c:axId val="953620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5367936"/>
        <c:crosses val="autoZero"/>
        <c:auto val="1"/>
        <c:lblAlgn val="ctr"/>
        <c:lblOffset val="100"/>
        <c:noMultiLvlLbl val="0"/>
      </c:catAx>
      <c:valAx>
        <c:axId val="95367936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953620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Family Type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Married Couple Families</c:v>
                </c:pt>
                <c:pt idx="1">
                  <c:v>Male householder, no wife present</c:v>
                </c:pt>
                <c:pt idx="2">
                  <c:v>Female householder, no husband present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0.69</c:v>
                </c:pt>
                <c:pt idx="1">
                  <c:v>0.1</c:v>
                </c:pt>
                <c:pt idx="2">
                  <c:v>0.21</c:v>
                </c:pt>
              </c:numCache>
            </c:numRef>
          </c:val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</c:plotArea>
    <c:legend>
      <c:legendPos val="t"/>
      <c:layout>
        <c:manualLayout>
          <c:xMode val="edge"/>
          <c:yMode val="edge"/>
          <c:x val="8.2392825896762997E-3"/>
          <c:y val="2.2727272727272728E-2"/>
          <c:w val="0.99046587926509189"/>
          <c:h val="0.1862473156764495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6593589743589743"/>
                  <c:y val="-6.886163722777896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'Family Type and Poverty Status'!$A$52:$A$54</c:f>
              <c:strCache>
                <c:ptCount val="3"/>
                <c:pt idx="0">
                  <c:v>Under 5 years only</c:v>
                </c:pt>
                <c:pt idx="1">
                  <c:v>Under 5 years and 5 to 17 years</c:v>
                </c:pt>
                <c:pt idx="2">
                  <c:v>5 to 17 years only</c:v>
                </c:pt>
              </c:strCache>
            </c:strRef>
          </c:cat>
          <c:val>
            <c:numRef>
              <c:f>'Family Type and Poverty Status'!$B$52:$B$54</c:f>
              <c:numCache>
                <c:formatCode>0%</c:formatCode>
                <c:ptCount val="3"/>
                <c:pt idx="0">
                  <c:v>0.13140697078421323</c:v>
                </c:pt>
                <c:pt idx="1">
                  <c:v>0.26681829830855969</c:v>
                </c:pt>
                <c:pt idx="2">
                  <c:v>0.60177473090722711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Men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Sheet1!$E$2:$E$6</c:f>
              <c:strCache>
                <c:ptCount val="5"/>
                <c:pt idx="0">
                  <c:v>Less than high school graduate</c:v>
                </c:pt>
                <c:pt idx="1">
                  <c:v>High school graduate (includes equivalency)</c:v>
                </c:pt>
                <c:pt idx="2">
                  <c:v>Some college or associate's degree</c:v>
                </c:pt>
                <c:pt idx="3">
                  <c:v>Bachelor's degree</c:v>
                </c:pt>
                <c:pt idx="4">
                  <c:v>Graduate or professional degree</c:v>
                </c:pt>
              </c:strCache>
            </c:strRef>
          </c:cat>
          <c:val>
            <c:numRef>
              <c:f>Sheet1!$F$2:$F$6</c:f>
              <c:numCache>
                <c:formatCode>_("$"* #,##0_);_("$"* \(#,##0\);_("$"* "-"??_);_(@_)</c:formatCode>
                <c:ptCount val="5"/>
                <c:pt idx="0">
                  <c:v>27209</c:v>
                </c:pt>
                <c:pt idx="1">
                  <c:v>32257</c:v>
                </c:pt>
                <c:pt idx="2">
                  <c:v>40010</c:v>
                </c:pt>
                <c:pt idx="3">
                  <c:v>51898</c:v>
                </c:pt>
                <c:pt idx="4">
                  <c:v>75043</c:v>
                </c:pt>
              </c:numCache>
            </c:numRef>
          </c:val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Women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Sheet1!$E$2:$E$6</c:f>
              <c:strCache>
                <c:ptCount val="5"/>
                <c:pt idx="0">
                  <c:v>Less than high school graduate</c:v>
                </c:pt>
                <c:pt idx="1">
                  <c:v>High school graduate (includes equivalency)</c:v>
                </c:pt>
                <c:pt idx="2">
                  <c:v>Some college or associate's degree</c:v>
                </c:pt>
                <c:pt idx="3">
                  <c:v>Bachelor's degree</c:v>
                </c:pt>
                <c:pt idx="4">
                  <c:v>Graduate or professional degree</c:v>
                </c:pt>
              </c:strCache>
            </c:strRef>
          </c:cat>
          <c:val>
            <c:numRef>
              <c:f>Sheet1!$G$2:$G$6</c:f>
              <c:numCache>
                <c:formatCode>_("$"* #,##0_);_("$"* \(#,##0\);_("$"* "-"??_);_(@_)</c:formatCode>
                <c:ptCount val="5"/>
                <c:pt idx="0">
                  <c:v>20945</c:v>
                </c:pt>
                <c:pt idx="1">
                  <c:v>26105</c:v>
                </c:pt>
                <c:pt idx="2">
                  <c:v>30389</c:v>
                </c:pt>
                <c:pt idx="3">
                  <c:v>40217</c:v>
                </c:pt>
                <c:pt idx="4">
                  <c:v>55266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6462464"/>
        <c:axId val="86464000"/>
      </c:barChart>
      <c:catAx>
        <c:axId val="864624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6464000"/>
        <c:crosses val="autoZero"/>
        <c:auto val="1"/>
        <c:lblAlgn val="ctr"/>
        <c:lblOffset val="100"/>
        <c:noMultiLvlLbl val="0"/>
      </c:catAx>
      <c:valAx>
        <c:axId val="86464000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864624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Men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Women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Men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Women</a:t>
            </a:r>
            <a:endParaRPr lang="en-US" dirty="0"/>
          </a:p>
        </c:rich>
      </c:tx>
      <c:layout>
        <c:manualLayout>
          <c:xMode val="edge"/>
          <c:yMode val="edge"/>
          <c:x val="0.40545909515547846"/>
          <c:y val="4.0540540540540543E-2"/>
        </c:manualLayout>
      </c:layout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Men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Lbls>
            <c:dLbl>
              <c:idx val="2"/>
              <c:layout>
                <c:manualLayout>
                  <c:x val="-0.19746996414180623"/>
                  <c:y val="-5.0307229038230684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9.3268825551735615E-2"/>
                  <c:y val="0.4124050169958263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2076873313371039"/>
                  <c:y val="-0.197958452867810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Sheet1!$A$44:$A$51</c:f>
              <c:strCache>
                <c:ptCount val="8"/>
                <c:pt idx="0">
                  <c:v>Management, business, and financial   </c:v>
                </c:pt>
                <c:pt idx="1">
                  <c:v>Healthcare practitioner and technical   </c:v>
                </c:pt>
                <c:pt idx="2">
                  <c:v>Service   </c:v>
                </c:pt>
                <c:pt idx="3">
                  <c:v>Natural resources, construction, and maintenance   </c:v>
                </c:pt>
                <c:pt idx="4">
                  <c:v>Sales and office   </c:v>
                </c:pt>
                <c:pt idx="5">
                  <c:v>Education, legal, community service, arts, and media   </c:v>
                </c:pt>
                <c:pt idx="6">
                  <c:v>Computer, engineering, and science   </c:v>
                </c:pt>
                <c:pt idx="7">
                  <c:v>Production, transportation, and material moving   </c:v>
                </c:pt>
              </c:strCache>
            </c:strRef>
          </c:cat>
          <c:val>
            <c:numRef>
              <c:f>Sheet1!$J$44:$J$51</c:f>
              <c:numCache>
                <c:formatCode>0%</c:formatCode>
                <c:ptCount val="8"/>
                <c:pt idx="0">
                  <c:v>0.14614424996161524</c:v>
                </c:pt>
                <c:pt idx="1">
                  <c:v>2.6541148472286197E-2</c:v>
                </c:pt>
                <c:pt idx="2">
                  <c:v>0.2381832488868417</c:v>
                </c:pt>
                <c:pt idx="3">
                  <c:v>0.16232726853984339</c:v>
                </c:pt>
                <c:pt idx="4">
                  <c:v>0.17636074005834484</c:v>
                </c:pt>
                <c:pt idx="5">
                  <c:v>5.0347382158759404E-2</c:v>
                </c:pt>
                <c:pt idx="6">
                  <c:v>5.1652464302164899E-2</c:v>
                </c:pt>
                <c:pt idx="7">
                  <c:v>0.14844349762014433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ABA09-F95E-47D5-B79B-60F83DAF1AF9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A6CF5-FA3C-4AC0-AF6A-299D75942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pub/ted/2016/13-percent-of-private-industry-workers-had-access-to-paid-family-leave-in-march-2016.htm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Foreign born data is not disaggregated by gender</a:t>
            </a:r>
            <a:r>
              <a:rPr lang="en-US" baseline="0" dirty="0" smtClean="0"/>
              <a:t> as collected by the Census.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CF5-FA3C-4AC0-AF6A-299D75942B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8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D8FA-F3B0-46B2-B716-7D12C5152E6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79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8650"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D8FA-F3B0-46B2-B716-7D12C5152E6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095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Unemployment Rates for States Annual Average Rankings – ranked 59. </a:t>
            </a:r>
          </a:p>
          <a:p>
            <a:r>
              <a:rPr lang="en-US" b="1" dirty="0"/>
              <a:t>Nevada – 6.7 unemployment rate</a:t>
            </a:r>
          </a:p>
          <a:p>
            <a:endParaRPr lang="en-US" b="1" dirty="0"/>
          </a:p>
          <a:p>
            <a:r>
              <a:rPr lang="en-US" baseline="0" dirty="0" smtClean="0"/>
              <a:t>http://www.bls.gov/lau/lastrk15.htm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Nevada unemployment rate higher than 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D8FA-F3B0-46B2-B716-7D12C5152E6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62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D8FA-F3B0-46B2-B716-7D12C5152E6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4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MEDIAN EARNINGS IN THE PAST 12 MONTHS (IN 2015 INFLATION-ADJUSTED DOLLARS) BY SEX BY WORK EXPERIENCE IN THE PAST 12 MONTHS FOR THE POPULATION 16 YEARS AND OVER WITH EARNINGS IN THE PAST 12 MONTHS </a:t>
            </a:r>
          </a:p>
          <a:p>
            <a:endParaRPr lang="en-US" dirty="0" smtClean="0"/>
          </a:p>
          <a:p>
            <a:r>
              <a:rPr lang="en-US" dirty="0" smtClean="0"/>
              <a:t>Wage</a:t>
            </a:r>
            <a:r>
              <a:rPr lang="en-US" baseline="0" dirty="0" smtClean="0"/>
              <a:t> Gap by Race</a:t>
            </a:r>
          </a:p>
          <a:p>
            <a:r>
              <a:rPr lang="en-US" baseline="0" dirty="0" smtClean="0"/>
              <a:t>African American or Black Women – 68%</a:t>
            </a:r>
          </a:p>
          <a:p>
            <a:r>
              <a:rPr lang="en-US" baseline="0" dirty="0" smtClean="0"/>
              <a:t>Hispanic or Latina Women – 58%</a:t>
            </a:r>
          </a:p>
          <a:p>
            <a:r>
              <a:rPr lang="en-US" baseline="0" dirty="0" smtClean="0"/>
              <a:t>Asian Women – 73%</a:t>
            </a:r>
          </a:p>
          <a:p>
            <a:r>
              <a:rPr lang="en-US" baseline="0" dirty="0" smtClean="0"/>
              <a:t>White Women – 80%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Wage Gap in Nevada – women earn 84 cents for every dollar their male counterparts earn.</a:t>
            </a:r>
          </a:p>
          <a:p>
            <a:r>
              <a:rPr lang="en-US" baseline="0" dirty="0" smtClean="0"/>
              <a:t>Wages are so low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D8FA-F3B0-46B2-B716-7D12C5152E6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42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Tourism, Gaming, &amp; Hospitality: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Nevada’s largest industry sector employs 413,000 workers who make, on average, $32,100 per year.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Logistics &amp; Operations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sector employs roughly 70,100 workers who make, on average, $57,900 per year.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Nevada continues to focus its efforts on this industry and has plans to turn the state into a warehouse distribution hub (i.e. Amazon, Levi Strauss $ Co., Toys R Us).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Manufacturing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Nevada’s manufacturing sector employs 42,000 workers who make an average annual wage of $56,700.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Mining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Roughly 13,100 workers are employed in the sector making, on average, $90,400 per year.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Aerospace &amp; Defense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Roughly 12,840 Nevadans work in this sector and earn on average $81,143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Agriculture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currently 7,700 workers employed in the sector making an average annual wage of $37,900.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Currently, the sector represents 25,600 jobs that pay an average annual wage of $63,900.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Care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53,000 workers are in the health care sector. Annual earnings grew by a slightly faster rate bringing average pay to $53,500 per year for workers.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Technology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currently 55,300 workers in Nevada’s Business Information Technology. Earnings, improved by $400 per year bringing average annual earnings up to $47,400.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Employers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Wynn Las Vegas LLC – 12K employees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Venetian Resort Hotel &amp; Casino – 10K employees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Vegas Sands Corp – 9,500 employees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 Air Force Base – 9,185 employees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Liberty Tax Services – 6,000 employees</a:t>
            </a:r>
          </a:p>
          <a:p>
            <a:endParaRPr lang="en-US" b="1" dirty="0" smtClean="0"/>
          </a:p>
          <a:p>
            <a:r>
              <a:rPr lang="en-US" b="0" dirty="0" smtClean="0"/>
              <a:t>Source: http://www.diversifynevada.com/key-industries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D8FA-F3B0-46B2-B716-7D12C5152E6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3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D8FA-F3B0-46B2-B716-7D12C5152E6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639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Reference:</a:t>
            </a:r>
            <a:r>
              <a:rPr lang="en-US" baseline="0" dirty="0" smtClean="0"/>
              <a:t> Jorgensen, H. </a:t>
            </a:r>
            <a:r>
              <a:rPr lang="en-US" b="0" baseline="0" dirty="0" err="1" smtClean="0"/>
              <a:t>Appelbaum</a:t>
            </a:r>
            <a:r>
              <a:rPr lang="en-US" b="0" baseline="0" dirty="0" smtClean="0"/>
              <a:t>, E.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“Documenting the Need for a National Paid Family and Medical Leave Program: Evidence from the 2012 FMLA Survey.” </a:t>
            </a:r>
            <a:r>
              <a:rPr lang="en-US" b="0" baseline="0" dirty="0" smtClean="0"/>
              <a:t>Center for Economic and Policy Research, Accessed November 1, 2016. http://cepr.net/documents/fmla-paid-leave-2014-06.pdf</a:t>
            </a:r>
          </a:p>
          <a:p>
            <a:endParaRPr lang="en-US" b="0" baseline="0" dirty="0" smtClean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D8FA-F3B0-46B2-B716-7D12C5152E6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8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 startAt="4"/>
            </a:pPr>
            <a:r>
              <a:rPr lang="en-US" sz="1200" dirty="0" smtClean="0"/>
              <a:t>Bureau of Labor Statistics, U.S. Department of Labor, </a:t>
            </a:r>
            <a:r>
              <a:rPr lang="en-US" sz="1200" i="1" dirty="0" smtClean="0"/>
              <a:t>The Economics Daily</a:t>
            </a:r>
            <a:r>
              <a:rPr lang="en-US" sz="1200" dirty="0" smtClean="0"/>
              <a:t>, 13 percent of private industry workers had access to paid family leave in March 2016 on the Internet at </a:t>
            </a:r>
            <a:r>
              <a:rPr lang="en-US" sz="1200" dirty="0" smtClean="0">
                <a:hlinkClick r:id="rId3" action="ppaction://hlinkfile" tooltip="13 percent of private industry workers had access to paid family leave in March 2016"/>
              </a:rPr>
              <a:t>http://www.bls.gov/opub/ted/2016/13-percent-of-private-industry-workers-had-access-to-paid-family-leave-in-march-2016.htm</a:t>
            </a:r>
            <a:r>
              <a:rPr lang="en-US" sz="1200" dirty="0" smtClean="0"/>
              <a:t> (visited </a:t>
            </a:r>
            <a:r>
              <a:rPr lang="en-US" sz="1200" i="1" dirty="0" smtClean="0"/>
              <a:t>December 01, 2016</a:t>
            </a:r>
            <a:r>
              <a:rPr lang="en-US" sz="1200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CF5-FA3C-4AC0-AF6A-299D75942B9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273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5"/>
              <a:tabLst/>
              <a:defRPr/>
            </a:pPr>
            <a:r>
              <a:rPr lang="en-US" dirty="0" smtClean="0"/>
              <a:t>“Workers’ Access to Paid Sick Days in the States.” National Partnership for Women in Families, Institute</a:t>
            </a:r>
            <a:r>
              <a:rPr lang="en-US" baseline="0" dirty="0" smtClean="0"/>
              <a:t> for Women’s Policy Research. Accessed November 1, 2016 </a:t>
            </a:r>
            <a:r>
              <a:rPr lang="en-US" dirty="0" smtClean="0"/>
              <a:t> http://www.nationalpartnership.org/research-library/work-family/psd/workers-access-to-paid-sick-days-in-the-states.pdf.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5"/>
              <a:tabLst/>
              <a:defRPr/>
            </a:pPr>
            <a:r>
              <a:rPr lang="en-US" dirty="0" smtClean="0"/>
              <a:t>U.S.</a:t>
            </a:r>
            <a:r>
              <a:rPr lang="en-US" baseline="0" dirty="0" smtClean="0"/>
              <a:t> Census Bureau, American Community Survey, 2014. CB1400A13: Geography Area Series: County Business Patterns by Employment Size Class. Accessed on November 1, 2016. http://factfinder.census.gov/faces/tableservices/jsf/pages/productview.xhtml?pid=BP_2014_00A3&amp;prodType=table 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D8FA-F3B0-46B2-B716-7D12C5152E6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11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D8FA-F3B0-46B2-B716-7D12C5152E6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04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7"/>
            </a:pPr>
            <a:r>
              <a:rPr lang="en-US" dirty="0" err="1" smtClean="0"/>
              <a:t>Durana</a:t>
            </a:r>
            <a:r>
              <a:rPr lang="en-US" dirty="0" smtClean="0"/>
              <a:t>, A.,</a:t>
            </a:r>
            <a:r>
              <a:rPr lang="en-US" baseline="0" dirty="0" smtClean="0"/>
              <a:t> Schulte, B. (2015). “In Depth: the Care Report.” New America. Accessed on November 1, 2016. https://www.newamerica.org/in-depth/care-report/ </a:t>
            </a:r>
            <a:r>
              <a:rPr lang="en-US" dirty="0" smtClean="0"/>
              <a:t> </a:t>
            </a:r>
            <a:r>
              <a:rPr lang="en-US" baseline="0" dirty="0" smtClean="0"/>
              <a:t> </a:t>
            </a:r>
            <a:endParaRPr lang="en-US" dirty="0" smtClean="0"/>
          </a:p>
          <a:p>
            <a:pPr marL="228600" indent="-228600">
              <a:buFont typeface="+mj-lt"/>
              <a:buAutoNum type="arabicPeriod" startAt="7"/>
            </a:pPr>
            <a:r>
              <a:rPr lang="en-US" dirty="0" smtClean="0"/>
              <a:t>Economic</a:t>
            </a:r>
            <a:r>
              <a:rPr lang="en-US" baseline="0" dirty="0" smtClean="0"/>
              <a:t> Policy Institute. “How Does Your State Stack Up? Annual Infant Care Costs in Nevada”. Accessed November 1, 2016. http://www.newamerica.org/in-depth/care-report/explore-care-index/.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D8FA-F3B0-46B2-B716-7D12C5152E6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885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 startAt="9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 Census Bureau, “Current Population Survey, Annual Social and Economic Supplement, 2015.” Accessed November 1, 2016. http:// www.census.gov/cps/data/cpstablecreator.html April 2016)</a:t>
            </a:r>
          </a:p>
          <a:p>
            <a:pPr marL="228600" indent="-228600">
              <a:buAutoNum type="arabicPeriod" startAt="9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J. “Early Learning in Nevada.” Center for American Progress. Accessed November 1, 2016. https://cdn.americanprogress.org/wp-content/uploads/2016/07/13123314/EC-factsheets_NV.pdf 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CF5-FA3C-4AC0-AF6A-299D75942B9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76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“Women,</a:t>
            </a:r>
            <a:r>
              <a:rPr lang="en-US" baseline="0" dirty="0" smtClean="0"/>
              <a:t> The Minimum Wage, and the Wage Gap, State by State.” </a:t>
            </a:r>
            <a:r>
              <a:rPr lang="en-US" dirty="0" smtClean="0"/>
              <a:t>National Women’s Law Center. </a:t>
            </a:r>
            <a:r>
              <a:rPr lang="en-US" baseline="0" dirty="0" smtClean="0"/>
              <a:t>Accessed November 1, 2016. </a:t>
            </a:r>
            <a:r>
              <a:rPr lang="en-US" dirty="0" smtClean="0"/>
              <a:t>https://nwlc.org/wp-content/uploads/2015/08/women_the_minimum_wage_and_the_wage_gap_state_by_state_8.11.15.pdf</a:t>
            </a:r>
            <a:r>
              <a:rPr lang="en-US" baseline="0" dirty="0" smtClean="0"/>
              <a:t> </a:t>
            </a:r>
            <a:r>
              <a:rPr lang="en-US" dirty="0" smtClean="0"/>
              <a:t> 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“Oxfam minimum</a:t>
            </a:r>
            <a:r>
              <a:rPr lang="en-US" baseline="0" dirty="0" smtClean="0"/>
              <a:t> wage state scorecard.” Oxfam America, Economic Policy Institute. Accessed November 1, 2016.  </a:t>
            </a:r>
            <a:r>
              <a:rPr lang="en-US" dirty="0" smtClean="0"/>
              <a:t>https://policy-practice.oxfamamerica.org/work/poverty-in-the-us/low-wage-map/scorecard/?state=NV </a:t>
            </a:r>
          </a:p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CF5-FA3C-4AC0-AF6A-299D75942B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62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 smtClean="0"/>
              <a:t>“Oxfam minimum</a:t>
            </a:r>
            <a:r>
              <a:rPr lang="en-US" baseline="0" dirty="0" smtClean="0"/>
              <a:t> wage state scorecard.” Oxfam America, Economic Policy Institute. Accessed November 1, 2016.  </a:t>
            </a:r>
            <a:r>
              <a:rPr lang="en-US" dirty="0" smtClean="0"/>
              <a:t>https://policy-practice.oxfamamerica.org/work/poverty-in-the-us/low-wage-map/scorecard/?state=NV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CF5-FA3C-4AC0-AF6A-299D75942B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35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CF5-FA3C-4AC0-AF6A-299D75942B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81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11 percent of families live below the poverty line – 51 percent are headed by women. Of those households headed by women, 84 percent have related children under the age of 18.</a:t>
            </a:r>
            <a:r>
              <a:rPr lang="en-US" baseline="0" dirty="0" smtClean="0"/>
              <a:t> Among these families, 60 percent are public school age, 13 percent are newborn to preschool age, and 27 percent are a mix between the two.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CF5-FA3C-4AC0-AF6A-299D75942B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19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http://www.bls.gov/regions/west/news-release/womensearnings_nevada.htm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CF5-FA3C-4AC0-AF6A-299D75942B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0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“The Gender Pay</a:t>
            </a:r>
            <a:r>
              <a:rPr lang="en-US" baseline="0" dirty="0" smtClean="0"/>
              <a:t> Gap b State and Congressional District.” American Association of University Women. Accessed November 1, 2016. </a:t>
            </a:r>
            <a:r>
              <a:rPr lang="en-US" dirty="0" smtClean="0"/>
              <a:t>http://www.aauw.org/files/2016/09/Nevada-Pay-Gap-2016.pdf   </a:t>
            </a:r>
          </a:p>
          <a:p>
            <a:endParaRPr lang="en-US" dirty="0" smtClean="0"/>
          </a:p>
          <a:p>
            <a:r>
              <a:rPr lang="en-US" dirty="0" smtClean="0"/>
              <a:t>Many of the nonprofit</a:t>
            </a:r>
            <a:r>
              <a:rPr lang="en-US" baseline="0" dirty="0" smtClean="0"/>
              <a:t> women’s organizations are tracking the pay gap by state and even congressional district.  AAUW has provided a ranking of the wage gap by congressional districts.  </a:t>
            </a:r>
          </a:p>
          <a:p>
            <a:endParaRPr lang="en-US" baseline="0" dirty="0" smtClean="0"/>
          </a:p>
          <a:p>
            <a:r>
              <a:rPr lang="en-US" dirty="0" smtClean="0"/>
              <a:t>Congressional District 1– Las Vegas, Winchester, Paradise</a:t>
            </a:r>
            <a:endParaRPr lang="en-US" dirty="0"/>
          </a:p>
          <a:p>
            <a:r>
              <a:rPr lang="en-US" dirty="0" smtClean="0"/>
              <a:t>Congressional District 2 – Winnemucca, Lovelock,</a:t>
            </a:r>
            <a:r>
              <a:rPr lang="en-US" baseline="0" dirty="0" smtClean="0"/>
              <a:t> Elko, Carlin</a:t>
            </a:r>
            <a:endParaRPr lang="en-US" dirty="0" smtClean="0"/>
          </a:p>
          <a:p>
            <a:r>
              <a:rPr lang="en-US" dirty="0" smtClean="0"/>
              <a:t>Congressional District 3 – Boulder City, Henderson, Enterprise</a:t>
            </a:r>
          </a:p>
          <a:p>
            <a:r>
              <a:rPr lang="en-US" dirty="0" smtClean="0"/>
              <a:t>Congressional District 4 – Pioche, Goldfield,</a:t>
            </a:r>
            <a:r>
              <a:rPr lang="en-US" baseline="0" dirty="0" smtClean="0"/>
              <a:t> Pahrump, Moapa Valley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D8FA-F3B0-46B2-B716-7D12C5152E6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00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D8FA-F3B0-46B2-B716-7D12C5152E6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4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32BE-59F5-4553-A522-88A16EEC2CE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E5A-21D5-4F89-9E25-3D1E87C9A6C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32BE-59F5-4553-A522-88A16EEC2CE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E5A-21D5-4F89-9E25-3D1E87C9A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32BE-59F5-4553-A522-88A16EEC2CE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E5A-21D5-4F89-9E25-3D1E87C9A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9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32BE-59F5-4553-A522-88A16EEC2CE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E5A-21D5-4F89-9E25-3D1E87C9A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32BE-59F5-4553-A522-88A16EEC2CE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E5A-21D5-4F89-9E25-3D1E87C9A6C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32BE-59F5-4553-A522-88A16EEC2CE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E5A-21D5-4F89-9E25-3D1E87C9A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32BE-59F5-4553-A522-88A16EEC2CE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E5A-21D5-4F89-9E25-3D1E87C9A6C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32BE-59F5-4553-A522-88A16EEC2CE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E5A-21D5-4F89-9E25-3D1E87C9A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32BE-59F5-4553-A522-88A16EEC2CE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E5A-21D5-4F89-9E25-3D1E87C9A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32BE-59F5-4553-A522-88A16EEC2CE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E5A-21D5-4F89-9E25-3D1E87C9A6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32BE-59F5-4553-A522-88A16EEC2CE5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E5A-21D5-4F89-9E25-3D1E87C9A6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December 13,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326886"/>
            <a:ext cx="2057400" cy="397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600" b="1" dirty="0" smtClean="0"/>
              <a:t>Economic Snapshot of </a:t>
            </a:r>
            <a:br>
              <a:rPr lang="en-US" sz="4600" b="1" dirty="0" smtClean="0"/>
            </a:br>
            <a:r>
              <a:rPr lang="en-US" sz="4600" b="1" dirty="0" smtClean="0"/>
              <a:t>Women in Nevada</a:t>
            </a:r>
            <a:endParaRPr lang="en-US" sz="4600" b="1" dirty="0"/>
          </a:p>
        </p:txBody>
      </p:sp>
    </p:spTree>
    <p:extLst>
      <p:ext uri="{BB962C8B-B14F-4D97-AF65-F5344CB8AC3E}">
        <p14:creationId xmlns:p14="http://schemas.microsoft.com/office/powerpoint/2010/main" val="12274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Women and Families Profile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566250"/>
              </p:ext>
            </p:extLst>
          </p:nvPr>
        </p:nvGraphicFramePr>
        <p:xfrm>
          <a:off x="0" y="1295400"/>
          <a:ext cx="9144000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4944070"/>
            <a:ext cx="899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en-US" b="1" dirty="0" smtClean="0"/>
              <a:t>Of the 21 percent of households headed by women, </a:t>
            </a:r>
          </a:p>
          <a:p>
            <a:pPr algn="ctr"/>
            <a:r>
              <a:rPr lang="en-US" b="1" dirty="0" smtClean="0"/>
              <a:t>54 </a:t>
            </a:r>
            <a:r>
              <a:rPr lang="en-US" b="1" dirty="0"/>
              <a:t>percent </a:t>
            </a:r>
            <a:r>
              <a:rPr lang="en-US" b="1" dirty="0" smtClean="0"/>
              <a:t>have </a:t>
            </a:r>
            <a:r>
              <a:rPr lang="en-US" b="1" dirty="0"/>
              <a:t>children under the age of 18 living in their homes </a:t>
            </a:r>
            <a:r>
              <a:rPr lang="en-US" b="1" dirty="0" smtClean="0"/>
              <a:t>and </a:t>
            </a:r>
          </a:p>
          <a:p>
            <a:pPr algn="ctr"/>
            <a:r>
              <a:rPr lang="en-US" b="1" dirty="0" smtClean="0"/>
              <a:t>9 </a:t>
            </a:r>
            <a:r>
              <a:rPr lang="en-US" b="1" dirty="0"/>
              <a:t>percent have children under the age of </a:t>
            </a:r>
            <a:r>
              <a:rPr lang="en-US" b="1" dirty="0" smtClean="0"/>
              <a:t>6.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078379"/>
            <a:ext cx="830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U.S. Census Bureau, 2015 American Community Survey 1-Year </a:t>
            </a:r>
            <a:r>
              <a:rPr lang="en-US" sz="1000" dirty="0" smtClean="0"/>
              <a:t>Estimates, Nevada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0915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Families headed by Women Raising Children </a:t>
            </a:r>
            <a:r>
              <a:rPr lang="en-US" b="1" dirty="0"/>
              <a:t>by </a:t>
            </a:r>
            <a:r>
              <a:rPr lang="en-US" b="1" dirty="0" smtClean="0"/>
              <a:t>Age </a:t>
            </a:r>
            <a:r>
              <a:rPr lang="en-US" b="1" dirty="0"/>
              <a:t>of </a:t>
            </a:r>
            <a:r>
              <a:rPr lang="en-US" b="1" dirty="0" smtClean="0"/>
              <a:t>Children 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648200" cy="5032248"/>
          </a:xfrm>
        </p:spPr>
        <p:txBody>
          <a:bodyPr>
            <a:normAutofit/>
          </a:bodyPr>
          <a:lstStyle/>
          <a:p>
            <a:r>
              <a:rPr lang="en-US" sz="2000" dirty="0"/>
              <a:t>11 percent of families live below the poverty line – 51 percent are headed by women.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Of </a:t>
            </a:r>
            <a:r>
              <a:rPr lang="en-US" sz="2000" dirty="0"/>
              <a:t>those households headed by women, 84 percent have related children under the age of 18.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Among </a:t>
            </a:r>
            <a:r>
              <a:rPr lang="en-US" sz="2000" dirty="0"/>
              <a:t>these families, 60 percent are public school age, 13 percent are newborn to preschool age, and 27 percent are a mix between the two.</a:t>
            </a:r>
          </a:p>
          <a:p>
            <a:endParaRPr lang="en-US" sz="2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160458"/>
              </p:ext>
            </p:extLst>
          </p:nvPr>
        </p:nvGraphicFramePr>
        <p:xfrm>
          <a:off x="4495800" y="1066800"/>
          <a:ext cx="4953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1802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status of women in Nevada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54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8309563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223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AAUW Gender Wage Gap by Nevada Congressional District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1493519"/>
            <a:ext cx="8491537" cy="460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6078379"/>
            <a:ext cx="830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dirty="0" smtClean="0"/>
              <a:t>American Association of University Women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604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Median Earnings by Educational Attainment and Sex, 2015</a:t>
            </a:r>
            <a:endParaRPr lang="en-US" sz="36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481712"/>
              </p:ext>
            </p:extLst>
          </p:nvPr>
        </p:nvGraphicFramePr>
        <p:xfrm>
          <a:off x="457200" y="1447800"/>
          <a:ext cx="7848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6078379"/>
            <a:ext cx="830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U.S. Census Bureau, 2015 American Community Survey 1-Year </a:t>
            </a:r>
            <a:r>
              <a:rPr lang="en-US" sz="1000" dirty="0" smtClean="0"/>
              <a:t>Estimates, Nevada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291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sz="2500" b="1" dirty="0" smtClean="0"/>
              <a:t>Nevada Men’s and Women’s Occupational Distribution, 2015</a:t>
            </a:r>
            <a:endParaRPr lang="en-US" sz="25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26040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73481917"/>
              </p:ext>
            </p:extLst>
          </p:nvPr>
        </p:nvGraphicFramePr>
        <p:xfrm>
          <a:off x="4572000" y="990600"/>
          <a:ext cx="4572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182629"/>
              </p:ext>
            </p:extLst>
          </p:nvPr>
        </p:nvGraphicFramePr>
        <p:xfrm>
          <a:off x="-228600" y="1143000"/>
          <a:ext cx="441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235338"/>
              </p:ext>
            </p:extLst>
          </p:nvPr>
        </p:nvGraphicFramePr>
        <p:xfrm>
          <a:off x="4114800" y="1066800"/>
          <a:ext cx="441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5104" y="6477000"/>
            <a:ext cx="830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U.S. Census Bureau, 2015 American Community Survey 1-Year </a:t>
            </a:r>
            <a:r>
              <a:rPr lang="en-US" sz="1000" dirty="0" smtClean="0"/>
              <a:t>Estimates, Nevada</a:t>
            </a:r>
            <a:endParaRPr lang="en-US" sz="1000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89529" y="3657600"/>
            <a:ext cx="1905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333858"/>
              </p:ext>
            </p:extLst>
          </p:nvPr>
        </p:nvGraphicFramePr>
        <p:xfrm>
          <a:off x="-381000" y="1333500"/>
          <a:ext cx="541020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990870"/>
              </p:ext>
            </p:extLst>
          </p:nvPr>
        </p:nvGraphicFramePr>
        <p:xfrm>
          <a:off x="3657600" y="1181100"/>
          <a:ext cx="6257925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4419600" y="2609276"/>
            <a:ext cx="914400" cy="2115123"/>
            <a:chOff x="-3886200" y="4618910"/>
            <a:chExt cx="1219200" cy="19812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-3886200" y="4618910"/>
              <a:ext cx="979796" cy="1981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-2906404" y="4618910"/>
              <a:ext cx="2394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6299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/>
              <a:t>Median Earnings by Occupational Categories and Sex, 2015</a:t>
            </a:r>
            <a:endParaRPr lang="en-US" sz="26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2860552"/>
              </p:ext>
            </p:extLst>
          </p:nvPr>
        </p:nvGraphicFramePr>
        <p:xfrm>
          <a:off x="0" y="1371600"/>
          <a:ext cx="9067800" cy="4706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6078379"/>
            <a:ext cx="830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U.S. Census Bureau, 2015 American Community Survey 1-Year </a:t>
            </a:r>
            <a:r>
              <a:rPr lang="en-US" sz="1000" dirty="0" smtClean="0"/>
              <a:t>Estimates, Nevada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4320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Unemployment Rate, </a:t>
            </a:r>
            <a:r>
              <a:rPr lang="en-US" b="1" dirty="0" smtClean="0"/>
              <a:t>2016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125651"/>
              </p:ext>
            </p:extLst>
          </p:nvPr>
        </p:nvGraphicFramePr>
        <p:xfrm>
          <a:off x="685800" y="1600200"/>
          <a:ext cx="7391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078379"/>
            <a:ext cx="800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U.S. Bureau of Labor Statistics. </a:t>
            </a:r>
          </a:p>
        </p:txBody>
      </p:sp>
    </p:spTree>
    <p:extLst>
      <p:ext uri="{BB962C8B-B14F-4D97-AF65-F5344CB8AC3E}">
        <p14:creationId xmlns:p14="http://schemas.microsoft.com/office/powerpoint/2010/main" val="454775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Unemployment Rate for Nevada Men and Women, 2015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558913"/>
              </p:ext>
            </p:extLst>
          </p:nvPr>
        </p:nvGraphicFramePr>
        <p:xfrm>
          <a:off x="914400" y="1600200"/>
          <a:ext cx="7162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6078379"/>
            <a:ext cx="830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U.S. Census Bureau, 2015 American Community Survey 1-Year </a:t>
            </a:r>
            <a:r>
              <a:rPr lang="en-US" sz="1000" dirty="0" smtClean="0"/>
              <a:t>Estimates, Nevada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8319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Demographic Statistics</a:t>
            </a:r>
          </a:p>
          <a:p>
            <a:pPr lvl="1"/>
            <a:r>
              <a:rPr lang="en-US" dirty="0" smtClean="0"/>
              <a:t>Race and ethnicity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  <a:latin typeface="Century Gothic"/>
              </a:rPr>
              <a:t>• </a:t>
            </a:r>
            <a:r>
              <a:rPr lang="en-US" dirty="0" smtClean="0"/>
              <a:t>Foreign born </a:t>
            </a:r>
            <a:r>
              <a:rPr lang="en-US" dirty="0">
                <a:solidFill>
                  <a:schemeClr val="tx2"/>
                </a:solidFill>
                <a:latin typeface="Century Gothic"/>
              </a:rPr>
              <a:t>• </a:t>
            </a:r>
            <a:r>
              <a:rPr lang="en-US" dirty="0" smtClean="0"/>
              <a:t>Total population 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Workforce Characteristics</a:t>
            </a:r>
          </a:p>
          <a:p>
            <a:pPr lvl="1"/>
            <a:r>
              <a:rPr lang="en-US" dirty="0" smtClean="0"/>
              <a:t>Women and the minimum wage </a:t>
            </a:r>
            <a:r>
              <a:rPr lang="en-US" dirty="0">
                <a:solidFill>
                  <a:schemeClr val="tx2"/>
                </a:solidFill>
                <a:latin typeface="Century Gothic"/>
              </a:rPr>
              <a:t>• </a:t>
            </a:r>
            <a:r>
              <a:rPr lang="en-US" dirty="0" smtClean="0"/>
              <a:t>Women, families, and poverty</a:t>
            </a:r>
          </a:p>
          <a:p>
            <a:r>
              <a:rPr lang="en-US" b="1" dirty="0" smtClean="0"/>
              <a:t>Economic Status of Nevada Women</a:t>
            </a:r>
          </a:p>
          <a:p>
            <a:pPr lvl="1"/>
            <a:r>
              <a:rPr lang="en-US" dirty="0" smtClean="0"/>
              <a:t>Gender wage gap over time </a:t>
            </a:r>
            <a:r>
              <a:rPr lang="en-US" dirty="0">
                <a:solidFill>
                  <a:schemeClr val="tx2"/>
                </a:solidFill>
                <a:latin typeface="Century Gothic"/>
              </a:rPr>
              <a:t>• </a:t>
            </a:r>
            <a:r>
              <a:rPr lang="en-US" dirty="0" smtClean="0"/>
              <a:t>Gender wage gap by Congressional district </a:t>
            </a:r>
            <a:r>
              <a:rPr lang="en-US" dirty="0" smtClean="0">
                <a:solidFill>
                  <a:schemeClr val="tx2"/>
                </a:solidFill>
                <a:latin typeface="Century Gothic"/>
              </a:rPr>
              <a:t>•</a:t>
            </a:r>
            <a:r>
              <a:rPr lang="en-US" dirty="0" smtClean="0">
                <a:latin typeface="Century Gothic"/>
              </a:rPr>
              <a:t> </a:t>
            </a:r>
            <a:r>
              <a:rPr lang="en-US" dirty="0" smtClean="0"/>
              <a:t>Earnings by educational attainment </a:t>
            </a:r>
            <a:r>
              <a:rPr lang="en-US" dirty="0">
                <a:solidFill>
                  <a:schemeClr val="tx2"/>
                </a:solidFill>
                <a:latin typeface="Century Gothic"/>
              </a:rPr>
              <a:t>• </a:t>
            </a:r>
            <a:r>
              <a:rPr lang="en-US" dirty="0"/>
              <a:t>O</a:t>
            </a:r>
            <a:r>
              <a:rPr lang="en-US" dirty="0" smtClean="0"/>
              <a:t>ccupational distribution </a:t>
            </a:r>
            <a:r>
              <a:rPr lang="en-US" dirty="0">
                <a:solidFill>
                  <a:schemeClr val="tx2"/>
                </a:solidFill>
                <a:latin typeface="Century Gothic"/>
              </a:rPr>
              <a:t>• </a:t>
            </a:r>
            <a:r>
              <a:rPr lang="en-US" dirty="0"/>
              <a:t>M</a:t>
            </a:r>
            <a:r>
              <a:rPr lang="en-US" dirty="0" smtClean="0"/>
              <a:t>edian earnings by occupation</a:t>
            </a:r>
            <a:r>
              <a:rPr lang="en-US" dirty="0">
                <a:solidFill>
                  <a:schemeClr val="tx2"/>
                </a:solidFill>
                <a:latin typeface="Century Gothic"/>
              </a:rPr>
              <a:t> • </a:t>
            </a:r>
            <a:r>
              <a:rPr lang="en-US" dirty="0"/>
              <a:t>U</a:t>
            </a:r>
            <a:r>
              <a:rPr lang="en-US" dirty="0" smtClean="0"/>
              <a:t>nemployment rate</a:t>
            </a:r>
            <a:r>
              <a:rPr lang="en-US" dirty="0">
                <a:solidFill>
                  <a:schemeClr val="tx2"/>
                </a:solidFill>
                <a:latin typeface="Century Gothic"/>
              </a:rPr>
              <a:t> • </a:t>
            </a:r>
            <a:r>
              <a:rPr lang="en-US" dirty="0"/>
              <a:t>M</a:t>
            </a:r>
            <a:r>
              <a:rPr lang="en-US" dirty="0" smtClean="0"/>
              <a:t>edian earnings by race/ethnicity</a:t>
            </a:r>
            <a:r>
              <a:rPr lang="en-US" dirty="0">
                <a:solidFill>
                  <a:schemeClr val="tx2"/>
                </a:solidFill>
                <a:latin typeface="Century Gothic"/>
              </a:rPr>
              <a:t> •</a:t>
            </a:r>
            <a:r>
              <a:rPr lang="en-US" dirty="0" smtClean="0"/>
              <a:t> Nevada industries</a:t>
            </a:r>
            <a:r>
              <a:rPr lang="en-US" dirty="0">
                <a:solidFill>
                  <a:schemeClr val="tx2"/>
                </a:solidFill>
                <a:latin typeface="Century Gothic"/>
              </a:rPr>
              <a:t> • </a:t>
            </a:r>
            <a:r>
              <a:rPr lang="en-US" dirty="0"/>
              <a:t>S</a:t>
            </a:r>
            <a:r>
              <a:rPr lang="en-US" dirty="0" smtClean="0"/>
              <a:t>mall business profile</a:t>
            </a:r>
          </a:p>
          <a:p>
            <a:r>
              <a:rPr lang="en-US" b="1" dirty="0" smtClean="0"/>
              <a:t>Status of Paid Leave and Childcare in Nevada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40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Median Earnings by Race/Ethnicity and Sex, 2015</a:t>
            </a:r>
            <a:endParaRPr lang="en-US" sz="28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737795"/>
              </p:ext>
            </p:extLst>
          </p:nvPr>
        </p:nvGraphicFramePr>
        <p:xfrm>
          <a:off x="152401" y="1447800"/>
          <a:ext cx="878883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078379"/>
            <a:ext cx="830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U.S. Census Bureau, 2015 American Community Survey 1-Year </a:t>
            </a:r>
            <a:r>
              <a:rPr lang="en-US" sz="1000" dirty="0" smtClean="0"/>
              <a:t>Estimates, Nevada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3583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Nevada’s Largest Industries &amp; Employers</a:t>
            </a:r>
            <a:endParaRPr lang="en-US" sz="4000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Industries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Tourism and Gaming</a:t>
            </a:r>
          </a:p>
          <a:p>
            <a:r>
              <a:rPr lang="en-US" dirty="0" smtClean="0"/>
              <a:t>Logistics</a:t>
            </a:r>
          </a:p>
          <a:p>
            <a:r>
              <a:rPr lang="en-US" dirty="0" smtClean="0"/>
              <a:t>Manufacturing</a:t>
            </a:r>
          </a:p>
          <a:p>
            <a:r>
              <a:rPr lang="en-US" dirty="0" smtClean="0"/>
              <a:t>Mining</a:t>
            </a:r>
          </a:p>
          <a:p>
            <a:r>
              <a:rPr lang="en-US" dirty="0" smtClean="0"/>
              <a:t>Aerospace &amp; Defense</a:t>
            </a:r>
          </a:p>
          <a:p>
            <a:r>
              <a:rPr lang="en-US" dirty="0" smtClean="0"/>
              <a:t>Agriculture</a:t>
            </a:r>
          </a:p>
          <a:p>
            <a:r>
              <a:rPr lang="en-US" dirty="0" smtClean="0"/>
              <a:t>Energy</a:t>
            </a:r>
          </a:p>
          <a:p>
            <a:r>
              <a:rPr lang="en-US" dirty="0" smtClean="0"/>
              <a:t>Health Care</a:t>
            </a:r>
          </a:p>
          <a:p>
            <a:r>
              <a:rPr lang="en-US" dirty="0" smtClean="0"/>
              <a:t>Information Technology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Major Employers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Wynn Las Vegas LLC</a:t>
            </a:r>
          </a:p>
          <a:p>
            <a:r>
              <a:rPr lang="en-US" dirty="0" smtClean="0"/>
              <a:t>Venetian Resort Hotel &amp; Casino</a:t>
            </a:r>
          </a:p>
          <a:p>
            <a:r>
              <a:rPr lang="en-US" dirty="0" smtClean="0"/>
              <a:t>Las Vegas Sands Corp</a:t>
            </a:r>
          </a:p>
          <a:p>
            <a:r>
              <a:rPr lang="en-US" dirty="0" smtClean="0"/>
              <a:t>US Air Force Base</a:t>
            </a:r>
          </a:p>
          <a:p>
            <a:r>
              <a:rPr lang="en-US" dirty="0" smtClean="0"/>
              <a:t>Liberty Tax Services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078379"/>
            <a:ext cx="76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dirty="0" smtClean="0"/>
              <a:t>Nevada Governor’s Office of Economic Development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53528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459579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568" y="1752600"/>
            <a:ext cx="4599432" cy="3756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800" b="1" dirty="0" smtClean="0"/>
              <a:t>Companies Doing Business in Nevada</a:t>
            </a:r>
            <a:endParaRPr lang="en-US" sz="3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078379"/>
            <a:ext cx="76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dirty="0" smtClean="0"/>
              <a:t>Nevada Governor’s Office of Economic Development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64839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smtClean="0"/>
              <a:t>Status of Paid Leave and Child Care in US and Nevada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3379871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What do we know about family leave on a national level?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8637"/>
            <a:ext cx="8458200" cy="4525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US is the only industrialized nation without a national paid leave program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12.6 percent of private-sector employees took family and medical leave in 2012 while 4.5 percent had unmet leave needs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1 in 4 employees needing leave had their leave needs unmet in the past 12 months because:</a:t>
            </a:r>
          </a:p>
          <a:p>
            <a:pPr lvl="1"/>
            <a:r>
              <a:rPr lang="en-US" sz="2200" dirty="0" smtClean="0"/>
              <a:t>49.6 percent could not afford unpaid leave</a:t>
            </a:r>
          </a:p>
          <a:p>
            <a:pPr lvl="1"/>
            <a:r>
              <a:rPr lang="en-US" sz="2200" dirty="0" smtClean="0"/>
              <a:t>18.3 percent feared losing their job as a result of taking leave.</a:t>
            </a:r>
            <a:r>
              <a:rPr lang="en-US" sz="2200" baseline="30000" dirty="0" smtClean="0"/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943600"/>
            <a:ext cx="868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3"/>
            </a:pPr>
            <a:r>
              <a:rPr lang="en-US" sz="1000" dirty="0" smtClean="0"/>
              <a:t>Jorgensen</a:t>
            </a:r>
            <a:r>
              <a:rPr lang="en-US" sz="1000" dirty="0"/>
              <a:t>, H. </a:t>
            </a:r>
            <a:r>
              <a:rPr lang="en-US" sz="1000" dirty="0" err="1"/>
              <a:t>Appelbaum</a:t>
            </a:r>
            <a:r>
              <a:rPr lang="en-US" sz="1000" dirty="0"/>
              <a:t>, E. 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84073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/>
              <a:t>Employees with children living at home and female employees had the greatest need for leave and highest rates of unmet leave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March 2016, 13 percent of all private sector workers had access to paid leave.</a:t>
            </a:r>
            <a:r>
              <a:rPr lang="en-US" baseline="30000" dirty="0" smtClean="0"/>
              <a:t>4</a:t>
            </a:r>
          </a:p>
          <a:p>
            <a:pPr lvl="1"/>
            <a:r>
              <a:rPr lang="en-US" dirty="0" smtClean="0"/>
              <a:t>7 percent of service workers had access to leave and 13 percent of those who had leave are in the sales and office industry (BLS)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078379"/>
            <a:ext cx="868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4"/>
            </a:pPr>
            <a:r>
              <a:rPr lang="en-US" sz="1000" dirty="0" smtClean="0"/>
              <a:t>Bureau </a:t>
            </a:r>
            <a:r>
              <a:rPr lang="en-US" sz="1000" dirty="0"/>
              <a:t>of Labor </a:t>
            </a:r>
            <a:r>
              <a:rPr lang="en-US" sz="1000" dirty="0" smtClean="0"/>
              <a:t>Statistics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917280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What do we know about family leave in Nevada?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817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Nevada does not significantly expand upon federal law for state employees or private-sector workers. 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49 percent of workers do not have access to paid sick days according to a study by the National Partnership for Women and families and the Institute for Women’s Policy and Research, a higher rate than the national average of 12.5 percent.</a:t>
            </a:r>
            <a:r>
              <a:rPr lang="en-US" sz="2400" baseline="30000" dirty="0" smtClean="0"/>
              <a:t>5</a:t>
            </a:r>
          </a:p>
          <a:p>
            <a:endParaRPr lang="en-US" sz="2400" dirty="0" smtClean="0"/>
          </a:p>
          <a:p>
            <a:r>
              <a:rPr lang="en-US" sz="2400" dirty="0"/>
              <a:t>37 percent of workers work for an employer with less than 50 </a:t>
            </a:r>
            <a:r>
              <a:rPr lang="en-US" sz="2400" dirty="0" smtClean="0"/>
              <a:t>employees.</a:t>
            </a:r>
            <a:r>
              <a:rPr lang="en-US" sz="2400" baseline="30000" dirty="0" smtClean="0"/>
              <a:t>6</a:t>
            </a:r>
            <a:endParaRPr lang="en-US" sz="2400" baseline="300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Lack of data available to indicate the number of Nevada employees, specifically women who are covered under FMLA</a:t>
            </a:r>
          </a:p>
          <a:p>
            <a:endParaRPr lang="en-US" sz="2400" dirty="0" smtClean="0"/>
          </a:p>
          <a:p>
            <a:pPr marL="11430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078379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en-US" sz="1000" dirty="0" smtClean="0"/>
              <a:t>National Partnership for Women and Families</a:t>
            </a:r>
          </a:p>
          <a:p>
            <a:pPr marL="228600" indent="-228600">
              <a:buAutoNum type="arabicPeriod" startAt="5"/>
            </a:pPr>
            <a:r>
              <a:rPr lang="en-US" sz="1000" dirty="0" smtClean="0"/>
              <a:t>U.S. Census Bureau, American Community Survey, 2014</a:t>
            </a:r>
          </a:p>
        </p:txBody>
      </p:sp>
    </p:spTree>
    <p:extLst>
      <p:ext uri="{BB962C8B-B14F-4D97-AF65-F5344CB8AC3E}">
        <p14:creationId xmlns:p14="http://schemas.microsoft.com/office/powerpoint/2010/main" val="3619581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What do we know about childcare in Nevada?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Parents working full-time, child care costs would be 37% of household </a:t>
            </a:r>
            <a:r>
              <a:rPr lang="en-US" dirty="0" smtClean="0"/>
              <a:t>income</a:t>
            </a:r>
          </a:p>
          <a:p>
            <a:endParaRPr lang="en-US" dirty="0"/>
          </a:p>
          <a:p>
            <a:r>
              <a:rPr lang="en-US" dirty="0" smtClean="0"/>
              <a:t>Cost of childcare is high and even more than in-state college tuition </a:t>
            </a:r>
          </a:p>
          <a:p>
            <a:pPr lvl="1"/>
            <a:r>
              <a:rPr lang="en-US" dirty="0" smtClean="0"/>
              <a:t>$27,147 for in-home and $9,724 for in-center </a:t>
            </a:r>
            <a:r>
              <a:rPr lang="en-US" baseline="30000" dirty="0" smtClean="0"/>
              <a:t>7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Infant care costs as a share of minimum wage earnings is 57.4%</a:t>
            </a:r>
            <a:endParaRPr lang="en-US" baseline="30000" dirty="0" smtClean="0"/>
          </a:p>
          <a:p>
            <a:pPr lvl="1"/>
            <a:r>
              <a:rPr lang="en-US" dirty="0"/>
              <a:t>$9,852 for annual infant care costs </a:t>
            </a:r>
            <a:r>
              <a:rPr lang="en-US" baseline="30000" dirty="0"/>
              <a:t>8</a:t>
            </a:r>
          </a:p>
          <a:p>
            <a:pPr lvl="1"/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6078379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7"/>
            </a:pPr>
            <a:r>
              <a:rPr lang="en-US" sz="1000" dirty="0" smtClean="0"/>
              <a:t>New America</a:t>
            </a:r>
          </a:p>
          <a:p>
            <a:pPr marL="228600" indent="-228600">
              <a:buAutoNum type="arabicPeriod" startAt="7"/>
            </a:pPr>
            <a:r>
              <a:rPr lang="en-US" sz="1000" dirty="0" smtClean="0"/>
              <a:t>Economic Policy Institute</a:t>
            </a:r>
          </a:p>
        </p:txBody>
      </p:sp>
    </p:spTree>
    <p:extLst>
      <p:ext uri="{BB962C8B-B14F-4D97-AF65-F5344CB8AC3E}">
        <p14:creationId xmlns:p14="http://schemas.microsoft.com/office/powerpoint/2010/main" val="1797666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smtClean="0"/>
              <a:t>Infant care costs as a share of public college tuition Is 195.9%</a:t>
            </a:r>
          </a:p>
          <a:p>
            <a:endParaRPr lang="en-US" dirty="0" smtClean="0"/>
          </a:p>
          <a:p>
            <a:r>
              <a:rPr lang="en-US" dirty="0"/>
              <a:t>Average in-state tuition for 4-year public college is $5,029 (i.e. UNLV is $</a:t>
            </a:r>
            <a:r>
              <a:rPr lang="en-US" dirty="0" smtClean="0"/>
              <a:t>5,760)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Nevada </a:t>
            </a:r>
            <a:r>
              <a:rPr lang="en-US" dirty="0"/>
              <a:t>has 221,494 children under age 6, 65 percent of whom have working </a:t>
            </a:r>
            <a:r>
              <a:rPr lang="en-US" dirty="0" smtClean="0"/>
              <a:t>parents</a:t>
            </a:r>
            <a:r>
              <a:rPr lang="en-US" baseline="30000" dirty="0" smtClean="0"/>
              <a:t>9</a:t>
            </a:r>
            <a:endParaRPr lang="en-US" baseline="300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Child Care and Development Block Grant (CCDBG) serves only 6 percent of federally eligible children in </a:t>
            </a:r>
            <a:r>
              <a:rPr lang="en-US" dirty="0" smtClean="0"/>
              <a:t>Nevada</a:t>
            </a:r>
            <a:r>
              <a:rPr lang="en-US" baseline="30000" dirty="0" smtClean="0"/>
              <a:t>10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078379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9"/>
            </a:pPr>
            <a:r>
              <a:rPr lang="en-US" sz="1000" dirty="0" smtClean="0"/>
              <a:t>U.S. Census Bureau</a:t>
            </a:r>
          </a:p>
          <a:p>
            <a:pPr marL="228600" indent="-228600">
              <a:buAutoNum type="arabicPeriod" startAt="9"/>
            </a:pPr>
            <a:r>
              <a:rPr lang="en-US" sz="1000" dirty="0" smtClean="0"/>
              <a:t>Center for American Progress</a:t>
            </a:r>
          </a:p>
        </p:txBody>
      </p:sp>
    </p:spTree>
    <p:extLst>
      <p:ext uri="{BB962C8B-B14F-4D97-AF65-F5344CB8AC3E}">
        <p14:creationId xmlns:p14="http://schemas.microsoft.com/office/powerpoint/2010/main" val="315676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8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Demographic Statistics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Total Population: </a:t>
            </a:r>
            <a:r>
              <a:rPr lang="en-US" dirty="0" smtClean="0"/>
              <a:t>2,890,845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Number of women and girls, All Ages: </a:t>
            </a:r>
            <a:r>
              <a:rPr lang="en-US" dirty="0" smtClean="0"/>
              <a:t>1,442,531 (49.9% of total population)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Proportion of Women Aged 65 and Older: </a:t>
            </a:r>
            <a:r>
              <a:rPr lang="en-US" dirty="0" smtClean="0"/>
              <a:t>15.4%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Proportion of Women Who Are Immigrants, All Ages: </a:t>
            </a:r>
            <a:r>
              <a:rPr lang="en-US" dirty="0" smtClean="0"/>
              <a:t>20.4%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Percent of Households Headed by Single Mothers with Children Under Age 18: </a:t>
            </a:r>
            <a:r>
              <a:rPr lang="en-US" dirty="0" smtClean="0"/>
              <a:t>7.2%</a:t>
            </a:r>
          </a:p>
          <a:p>
            <a:pPr>
              <a:lnSpc>
                <a:spcPct val="150000"/>
              </a:lnSpc>
            </a:pPr>
            <a:r>
              <a:rPr lang="en-US" b="1" dirty="0"/>
              <a:t>Foreign born in Nevada </a:t>
            </a:r>
            <a:r>
              <a:rPr lang="en-US" dirty="0"/>
              <a:t>– </a:t>
            </a:r>
            <a:r>
              <a:rPr lang="en-US" dirty="0" smtClean="0"/>
              <a:t>558,170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3732" y="6096000"/>
            <a:ext cx="830580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U.S. Census Bureau, Selected Population Profile in the United States, </a:t>
            </a:r>
            <a:r>
              <a:rPr lang="en-US" sz="1000" dirty="0" smtClean="0"/>
              <a:t>2015 </a:t>
            </a:r>
            <a:r>
              <a:rPr lang="en-US" sz="1000" dirty="0"/>
              <a:t>American Community Survey, 1-Year Estimates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Race and Ethnicity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996695"/>
              </p:ext>
            </p:extLst>
          </p:nvPr>
        </p:nvGraphicFramePr>
        <p:xfrm>
          <a:off x="0" y="12192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732" y="6096000"/>
            <a:ext cx="830580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U.S. Census Bureau, Selected Population Profile in the United States, </a:t>
            </a:r>
            <a:r>
              <a:rPr lang="en-US" sz="1000" dirty="0" smtClean="0"/>
              <a:t>2015 </a:t>
            </a:r>
            <a:r>
              <a:rPr lang="en-US" sz="1000" dirty="0"/>
              <a:t>American Community Survey, 1-Year Estimates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8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6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Workforce 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305800" cy="455437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58.2% </a:t>
            </a:r>
            <a:r>
              <a:rPr lang="en-US" dirty="0"/>
              <a:t>of all </a:t>
            </a:r>
            <a:r>
              <a:rPr lang="en-US" dirty="0" smtClean="0"/>
              <a:t>Nevada women participating in labor force.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 smtClean="0"/>
              <a:t>7.7% </a:t>
            </a:r>
            <a:r>
              <a:rPr lang="en-US" dirty="0"/>
              <a:t>unemployment rate for women in </a:t>
            </a:r>
            <a:r>
              <a:rPr lang="en-US" dirty="0" smtClean="0"/>
              <a:t>Nevada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42.7% </a:t>
            </a:r>
            <a:r>
              <a:rPr lang="en-US" dirty="0" smtClean="0"/>
              <a:t>of working women </a:t>
            </a:r>
            <a:r>
              <a:rPr lang="en-US" dirty="0"/>
              <a:t>worked full-time, year round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Women </a:t>
            </a:r>
            <a:r>
              <a:rPr lang="en-US" dirty="0"/>
              <a:t>earned </a:t>
            </a:r>
            <a:r>
              <a:rPr lang="en-US" b="1" dirty="0" smtClean="0"/>
              <a:t>84</a:t>
            </a:r>
            <a:r>
              <a:rPr lang="en-US" b="1" dirty="0"/>
              <a:t>% </a:t>
            </a:r>
            <a:r>
              <a:rPr lang="en-US" dirty="0"/>
              <a:t>of the men’s wages – wage gap was greater for women of </a:t>
            </a:r>
            <a:r>
              <a:rPr lang="en-US" dirty="0" smtClean="0"/>
              <a:t>color</a:t>
            </a:r>
          </a:p>
          <a:p>
            <a:pPr>
              <a:lnSpc>
                <a:spcPct val="150000"/>
              </a:lnSpc>
            </a:pPr>
            <a:r>
              <a:rPr lang="en-US" dirty="0"/>
              <a:t>The poverty rate of families with a single female householder </a:t>
            </a:r>
            <a:r>
              <a:rPr lang="en-US" dirty="0" smtClean="0"/>
              <a:t>with children under 5 was </a:t>
            </a:r>
            <a:r>
              <a:rPr lang="en-US" b="1" dirty="0" smtClean="0"/>
              <a:t>35.2%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Median </a:t>
            </a:r>
            <a:r>
              <a:rPr lang="en-US" dirty="0"/>
              <a:t>annual earnings for women working full-time, year-round: </a:t>
            </a:r>
            <a:r>
              <a:rPr lang="en-US" b="1" dirty="0"/>
              <a:t>$36,565 </a:t>
            </a:r>
            <a:endParaRPr lang="en-US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" y="6078379"/>
            <a:ext cx="830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U.S. Census Bureau, 2015 American Community Survey 1-Year </a:t>
            </a:r>
            <a:r>
              <a:rPr lang="en-US" sz="1000" dirty="0" smtClean="0"/>
              <a:t>Estimates, Nevada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3754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Women and the Minimum Wage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federal minimum wage has been stuck at $7.25 an hour for 7 years.</a:t>
            </a:r>
          </a:p>
          <a:p>
            <a:endParaRPr lang="en-US" dirty="0"/>
          </a:p>
          <a:p>
            <a:r>
              <a:rPr lang="en-US" dirty="0" smtClean="0"/>
              <a:t>Nevada minimum wage is at $8.25; $7.25 for employees offered health benefits by employer. </a:t>
            </a:r>
            <a:r>
              <a:rPr lang="en-US" baseline="30000" dirty="0" smtClean="0"/>
              <a:t>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According to Oxfam America, Women represent nearly 2/3rds of minimum wage workers across the country and in Nevada, they represent more than half of all minimum wage workers.</a:t>
            </a:r>
            <a:r>
              <a:rPr lang="en-US" baseline="30000" dirty="0"/>
              <a:t> 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Nevada, 30.3% of all workers earn less than $12 an hour (Oxfam America).</a:t>
            </a:r>
            <a:endParaRPr lang="en-US" baseline="30000" dirty="0" smtClean="0"/>
          </a:p>
          <a:p>
            <a:endParaRPr lang="en-US" dirty="0"/>
          </a:p>
          <a:p>
            <a:r>
              <a:rPr lang="en-US" dirty="0" smtClean="0"/>
              <a:t>Nearly half of Nevada minimum wage workers have no paid sick leave (49%) (Oxfam America).</a:t>
            </a:r>
            <a:endParaRPr lang="en-US" baseline="30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" y="59436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000" dirty="0" smtClean="0"/>
              <a:t>National Women’s Law Center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/>
              <a:t>Oxfam America, Economic Policy Institute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78139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648588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Oxfam Study Finds Women are the Majority of Low-Wage Workers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932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2021</TotalTime>
  <Words>1974</Words>
  <Application>Microsoft Office PowerPoint</Application>
  <PresentationFormat>On-screen Show (4:3)</PresentationFormat>
  <Paragraphs>252</Paragraphs>
  <Slides>28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Economic Snapshot of  Women in Nevada</vt:lpstr>
      <vt:lpstr>Topics</vt:lpstr>
      <vt:lpstr>Demographic statistics</vt:lpstr>
      <vt:lpstr>Demographic Statistics</vt:lpstr>
      <vt:lpstr>Race and Ethnicity</vt:lpstr>
      <vt:lpstr>Workforce characteristics</vt:lpstr>
      <vt:lpstr>Workforce Characteristics</vt:lpstr>
      <vt:lpstr>Women and the Minimum Wage</vt:lpstr>
      <vt:lpstr>Oxfam Study Finds Women are the Majority of Low-Wage Workers</vt:lpstr>
      <vt:lpstr>Women and Families Profile</vt:lpstr>
      <vt:lpstr>Families headed by Women Raising Children by Age of Children </vt:lpstr>
      <vt:lpstr>Economic status of women in Nevada</vt:lpstr>
      <vt:lpstr>PowerPoint Presentation</vt:lpstr>
      <vt:lpstr>AAUW Gender Wage Gap by Nevada Congressional District</vt:lpstr>
      <vt:lpstr>Median Earnings by Educational Attainment and Sex, 2015</vt:lpstr>
      <vt:lpstr>Nevada Men’s and Women’s Occupational Distribution, 2015</vt:lpstr>
      <vt:lpstr>Median Earnings by Occupational Categories and Sex, 2015</vt:lpstr>
      <vt:lpstr>Unemployment Rate, 2016</vt:lpstr>
      <vt:lpstr>Unemployment Rate for Nevada Men and Women, 2015</vt:lpstr>
      <vt:lpstr>Median Earnings by Race/Ethnicity and Sex, 2015</vt:lpstr>
      <vt:lpstr>Nevada’s Largest Industries &amp; Employers</vt:lpstr>
      <vt:lpstr>Companies Doing Business in Nevada</vt:lpstr>
      <vt:lpstr>Status of Paid Leave and Child Care in US and Nevada</vt:lpstr>
      <vt:lpstr>What do we know about family leave on a national level?</vt:lpstr>
      <vt:lpstr>PowerPoint Presentation</vt:lpstr>
      <vt:lpstr>What do we know about family leave in Nevada?</vt:lpstr>
      <vt:lpstr>What do we know about childcare in Nevada?</vt:lpstr>
      <vt:lpstr>PowerPoint Presentation</vt:lpstr>
    </vt:vector>
  </TitlesOfParts>
  <Company>US Dept of Labor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Fortes, Ana, B - WB</dc:creator>
  <cp:lastModifiedBy>Department Of Public Safety</cp:lastModifiedBy>
  <cp:revision>100</cp:revision>
  <dcterms:created xsi:type="dcterms:W3CDTF">2013-09-23T22:54:04Z</dcterms:created>
  <dcterms:modified xsi:type="dcterms:W3CDTF">2016-12-14T00:04:45Z</dcterms:modified>
</cp:coreProperties>
</file>